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2.jpeg" ContentType="image/jpeg"/>
  <Override PartName="/ppt/media/image11.png" ContentType="image/png"/>
  <Override PartName="/ppt/media/image10.jpeg" ContentType="image/jpeg"/>
  <Override PartName="/ppt/media/image9.jpeg" ContentType="image/jpeg"/>
  <Override PartName="/ppt/media/image8.jpeg" ContentType="image/jpe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rIns="0" tIns="0" bIns="0"/>
          <a:p>
            <a:r>
              <a:rPr lang="es-ES"/>
              <a:t>Pulse para editar el formato de las notas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rIns="0" tIns="0" bIns="0"/>
          <a:p>
            <a:r>
              <a:rPr lang="es-ES"/>
              <a:t>&lt;encabezamiento&gt;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rIns="0" tIns="0" bIns="0"/>
          <a:p>
            <a:pPr algn="r"/>
            <a:r>
              <a:rPr lang="es-ES"/>
              <a:t>&lt;fecha/hora&gt;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rIns="0" tIns="0" bIns="0" anchor="b"/>
          <a:p>
            <a:r>
              <a:rPr lang="es-ES"/>
              <a:t>&lt;pie de página&gt;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rIns="0" tIns="0" bIns="0" anchor="b"/>
          <a:p>
            <a:pPr algn="r"/>
            <a:fld id="{EE4400F3-F5F1-408A-B2CA-CB676EEBA5F0}" type="slidenum">
              <a:rPr lang="es-ES"/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s-ES"/>
              <a:t>-8888999899000000000000yyyyyy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014C6E3-ACE9-4C83-9F2E-7B4EFF886CDF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6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61560" y="2248920"/>
            <a:ext cx="5420160" cy="432468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61560" y="2248920"/>
            <a:ext cx="5420160" cy="4324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50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6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50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1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61560" y="2248920"/>
            <a:ext cx="5420160" cy="43246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61560" y="2248920"/>
            <a:ext cx="5420160" cy="4324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6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68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424456"/>
          </a:solidFill>
          <a:ln w="507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3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4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12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13" name="CustomShape 14"/>
          <p:cNvSpPr/>
          <p:nvPr/>
        </p:nvSpPr>
        <p:spPr>
          <a:xfrm flipV="1">
            <a:off x="5410080" y="3809520"/>
            <a:ext cx="3733560" cy="9072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14" name="CustomShape 15"/>
          <p:cNvSpPr/>
          <p:nvPr/>
        </p:nvSpPr>
        <p:spPr>
          <a:xfrm flipV="1">
            <a:off x="5410080" y="3896640"/>
            <a:ext cx="3733560" cy="19152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15" name="CustomShape 16"/>
          <p:cNvSpPr/>
          <p:nvPr/>
        </p:nvSpPr>
        <p:spPr>
          <a:xfrm flipV="1">
            <a:off x="5410080" y="4114800"/>
            <a:ext cx="3733560" cy="864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16" name="CustomShape 17"/>
          <p:cNvSpPr/>
          <p:nvPr/>
        </p:nvSpPr>
        <p:spPr>
          <a:xfrm flipV="1">
            <a:off x="5410080" y="4164120"/>
            <a:ext cx="1965600" cy="1800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17" name="CustomShape 18"/>
          <p:cNvSpPr/>
          <p:nvPr/>
        </p:nvSpPr>
        <p:spPr>
          <a:xfrm flipV="1">
            <a:off x="5410080" y="4199040"/>
            <a:ext cx="1965600" cy="864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</p:spPr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</p:spPr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22" name="CustomShape 23"/>
          <p:cNvSpPr/>
          <p:nvPr/>
        </p:nvSpPr>
        <p:spPr>
          <a:xfrm flipV="1">
            <a:off x="6414120" y="3642120"/>
            <a:ext cx="2729520" cy="24804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rgbClr val="424456"/>
          </a:solidFill>
          <a:ln w="50760">
            <a:noFill/>
          </a:ln>
        </p:spPr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s-ES" sz="4400">
                <a:solidFill>
                  <a:srgbClr val="ffffff"/>
                </a:solidFill>
                <a:latin typeface="Trebuchet MS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800">
                <a:solidFill>
                  <a:srgbClr val="438086"/>
                </a:solidFill>
                <a:latin typeface="Georgia"/>
              </a:rPr>
              <a:t>17/06/16</a:t>
            </a:r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979250D-82CD-4658-BEB4-0103950CFF54}" type="slidenum">
              <a:rPr lang="es-ES">
                <a:solidFill>
                  <a:srgbClr val="ffffff"/>
                </a:solidFill>
                <a:latin typeface="Georgia"/>
              </a:rPr>
              <a:t>&lt;número&gt;</a:t>
            </a:fld>
            <a:endParaRPr/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64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424456"/>
          </a:solidFill>
          <a:ln w="50760">
            <a:noFill/>
          </a:ln>
        </p:spPr>
      </p:sp>
      <p:sp>
        <p:nvSpPr>
          <p:cNvPr id="65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66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67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rgbClr val="438086"/>
          </a:solidFill>
          <a:ln w="50760">
            <a:noFill/>
          </a:ln>
        </p:spPr>
      </p:sp>
      <p:sp>
        <p:nvSpPr>
          <p:cNvPr id="68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</p:spPr>
      </p:sp>
      <p:sp>
        <p:nvSpPr>
          <p:cNvPr id="69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noFill/>
          </a:ln>
        </p:spPr>
      </p:sp>
      <p:sp>
        <p:nvSpPr>
          <p:cNvPr id="70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71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72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73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74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75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76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77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25000"/>
              <a:buFont typeface="StarSymbol"/>
              <a:buChar char="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▫"/>
            </a:pPr>
            <a:r>
              <a:rPr lang="es-ES" sz="2600">
                <a:solidFill>
                  <a:srgbClr val="438086"/>
                </a:solidFill>
                <a:latin typeface="Georgia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es-ES" sz="2400">
                <a:solidFill>
                  <a:srgbClr val="53548a"/>
                </a:solidFill>
                <a:latin typeface="Georgia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es-ES" sz="2200">
                <a:solidFill>
                  <a:srgbClr val="53548a"/>
                </a:solidFill>
                <a:latin typeface="Georgia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Georgia"/>
              <a:buChar char="▫"/>
            </a:pPr>
            <a:r>
              <a:rPr lang="es-ES" sz="2000">
                <a:solidFill>
                  <a:srgbClr val="a04da3"/>
                </a:solidFill>
                <a:latin typeface="Georgia"/>
              </a:rPr>
              <a:t>Quinto nivel</a:t>
            </a:r>
            <a:endParaRPr/>
          </a:p>
        </p:txBody>
      </p:sp>
      <p:sp>
        <p:nvSpPr>
          <p:cNvPr id="78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800">
                <a:solidFill>
                  <a:srgbClr val="438086"/>
                </a:solidFill>
                <a:latin typeface="Georgia"/>
              </a:rPr>
              <a:t>17/06/16</a:t>
            </a:r>
            <a:endParaRPr/>
          </a:p>
        </p:txBody>
      </p:sp>
      <p:sp>
        <p:nvSpPr>
          <p:cNvPr id="79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80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D31A21B-644B-4BF5-AD5B-39561228B335}" type="slidenum">
              <a:rPr lang="es-ES">
                <a:solidFill>
                  <a:srgbClr val="ffffff"/>
                </a:solidFill>
                <a:latin typeface="Georgia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3640" y="1052640"/>
            <a:ext cx="7772040" cy="14695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s-ES" sz="8000">
                <a:solidFill>
                  <a:srgbClr val="ffffff"/>
                </a:solidFill>
                <a:latin typeface="Trebuchet MS"/>
              </a:rPr>
              <a:t>PARAFARMACIA VELEZ.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3899880"/>
            <a:ext cx="4952520" cy="17521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400">
                <a:solidFill>
                  <a:srgbClr val="424456"/>
                </a:solidFill>
                <a:latin typeface="Georgia"/>
              </a:rPr>
              <a:t>Abel Martín</a:t>
            </a: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424456"/>
                </a:solidFill>
                <a:latin typeface="Georgia"/>
              </a:rPr>
              <a:t>Flavia Velez.</a:t>
            </a:r>
            <a:endParaRPr/>
          </a:p>
        </p:txBody>
      </p:sp>
      <p:pic>
        <p:nvPicPr>
          <p:cNvPr id="122" name="3 Imagen" descr=""/>
          <p:cNvPicPr/>
          <p:nvPr/>
        </p:nvPicPr>
        <p:blipFill>
          <a:blip r:embed="rId1"/>
          <a:srcRect l="0" t="795127" r="-467200" b="816641"/>
          <a:stretch>
            <a:fillRect/>
          </a:stretch>
        </p:blipFill>
        <p:spPr>
          <a:xfrm>
            <a:off x="3996000" y="2565000"/>
            <a:ext cx="5849280" cy="345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Como será por dentro?</a:t>
            </a:r>
            <a:endParaRPr/>
          </a:p>
        </p:txBody>
      </p:sp>
      <p:pic>
        <p:nvPicPr>
          <p:cNvPr id="146" name="3 Marcador de contenido" descr=""/>
          <p:cNvPicPr/>
          <p:nvPr/>
        </p:nvPicPr>
        <p:blipFill>
          <a:blip r:embed="rId1"/>
          <a:srcRect l="0" t="839730" r="0" b="835382"/>
          <a:stretch>
            <a:fillRect/>
          </a:stretch>
        </p:blipFill>
        <p:spPr>
          <a:xfrm>
            <a:off x="899640" y="1991880"/>
            <a:ext cx="7056360" cy="46051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Donde estará situada? 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La Parafarmacia estara situada en la Calle Abat Oliba.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9" name="3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2997000"/>
            <a:ext cx="6804000" cy="35787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La Parafarmacia: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Homeopatía.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Dermocosmetica.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Dietética.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Puericultura.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Ortopedia.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Homeopatía: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2249280"/>
            <a:ext cx="36104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1900">
                <a:solidFill>
                  <a:srgbClr val="000000"/>
                </a:solidFill>
                <a:latin typeface="Georgia"/>
              </a:rPr>
              <a:t>Productos homeopáticos: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900">
                <a:solidFill>
                  <a:srgbClr val="000000"/>
                </a:solidFill>
                <a:latin typeface="Georgia"/>
              </a:rPr>
              <a:t>- </a:t>
            </a:r>
            <a:r>
              <a:rPr b="1" lang="es-ES" sz="1900" u="sng">
                <a:solidFill>
                  <a:srgbClr val="000000"/>
                </a:solidFill>
                <a:latin typeface="Georgia"/>
              </a:rPr>
              <a:t>Transtornos circulatórios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Hamamelis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Avenoc supositorios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Avenoc pomada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1900">
                <a:solidFill>
                  <a:srgbClr val="000000"/>
                </a:solidFill>
                <a:latin typeface="Georgia"/>
              </a:rPr>
              <a:t>- </a:t>
            </a:r>
            <a:r>
              <a:rPr b="1" lang="es-ES" sz="1900" u="sng">
                <a:solidFill>
                  <a:srgbClr val="000000"/>
                </a:solidFill>
                <a:latin typeface="Georgia"/>
              </a:rPr>
              <a:t>Sistema respiratorio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Plantspray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Oscillococcinum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Stodal Jarabe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Stodal Gránulos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Homeovox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Homeogene 9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Coryzalia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Drosetux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Pollens 30CH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7" name="CustomShape 3"/>
          <p:cNvSpPr/>
          <p:nvPr/>
        </p:nvSpPr>
        <p:spPr>
          <a:xfrm>
            <a:off x="4068000" y="2205000"/>
            <a:ext cx="4464000" cy="393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u="sng">
                <a:solidFill>
                  <a:srgbClr val="000000"/>
                </a:solidFill>
                <a:latin typeface="Georgia"/>
              </a:rPr>
              <a:t>-Sistema musculoesquelético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Árnica composé Boiron gránulos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Osteocynesine</a:t>
            </a:r>
            <a:endParaRPr/>
          </a:p>
          <a:p>
            <a:pPr>
              <a:lnSpc>
                <a:spcPct val="100000"/>
              </a:lnSpc>
            </a:pPr>
            <a:r>
              <a:rPr b="1" lang="es-ES" u="sng">
                <a:solidFill>
                  <a:srgbClr val="000000"/>
                </a:solidFill>
                <a:latin typeface="Georgia"/>
              </a:rPr>
              <a:t>-Sistema nervioso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Passiflora Composé Gránulos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Sedatif PC Comprimidos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Sedatif PC Gránulos</a:t>
            </a:r>
            <a:endParaRPr/>
          </a:p>
          <a:p>
            <a:pPr>
              <a:lnSpc>
                <a:spcPct val="100000"/>
              </a:lnSpc>
            </a:pPr>
            <a:r>
              <a:rPr lang="es-ES" u="sng">
                <a:solidFill>
                  <a:srgbClr val="000000"/>
                </a:solidFill>
                <a:latin typeface="Georgia"/>
              </a:rPr>
              <a:t>Dermatología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Homeoplasmine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Cicaderma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es-ES" u="sng">
                <a:solidFill>
                  <a:srgbClr val="000000"/>
                </a:solidFill>
                <a:latin typeface="Georgia"/>
              </a:rPr>
              <a:t>Gastroenterología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Gastrocynesine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Cocculine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Aloe Composé Gránulos</a:t>
            </a:r>
            <a:endParaRPr/>
          </a:p>
        </p:txBody>
      </p:sp>
      <p:pic>
        <p:nvPicPr>
          <p:cNvPr id="128" name="5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44000" y="332640"/>
            <a:ext cx="4211640" cy="177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Dermocosmetica: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b="1" lang="es-ES">
                <a:solidFill>
                  <a:srgbClr val="000000"/>
                </a:solidFill>
                <a:latin typeface="Georgia"/>
              </a:rPr>
              <a:t>Productor dermocosmeticos: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Georgia"/>
              </a:rPr>
              <a:t>-</a:t>
            </a:r>
            <a:r>
              <a:rPr lang="es-ES" sz="1900" u="sng">
                <a:solidFill>
                  <a:srgbClr val="000000"/>
                </a:solidFill>
                <a:latin typeface="Georgia"/>
              </a:rPr>
              <a:t>Faciales: </a:t>
            </a:r>
            <a:r>
              <a:rPr lang="es-ES" sz="1900">
                <a:solidFill>
                  <a:srgbClr val="000000"/>
                </a:solidFill>
                <a:latin typeface="Georgia"/>
              </a:rPr>
              <a:t>Emulsión Limpiadora, Agua Tonificante, Agua Micelar, Gel Micelar Calmante, Hidro-Exfoliante Confort.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-</a:t>
            </a:r>
            <a:r>
              <a:rPr lang="es-ES" sz="1900" u="sng">
                <a:solidFill>
                  <a:srgbClr val="000000"/>
                </a:solidFill>
                <a:latin typeface="Georgia"/>
              </a:rPr>
              <a:t>Corporal</a:t>
            </a:r>
            <a:r>
              <a:rPr lang="es-ES" sz="1900">
                <a:solidFill>
                  <a:srgbClr val="000000"/>
                </a:solidFill>
                <a:latin typeface="Georgia"/>
              </a:rPr>
              <a:t>: Jabón Hidra-Calm, Fluido Hidra-Calm, Desodorante Roll-On.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- </a:t>
            </a:r>
            <a:r>
              <a:rPr lang="es-ES" sz="1900" u="sng">
                <a:solidFill>
                  <a:srgbClr val="000000"/>
                </a:solidFill>
                <a:latin typeface="Georgia"/>
              </a:rPr>
              <a:t>Capilar: </a:t>
            </a:r>
            <a:r>
              <a:rPr lang="es-ES" sz="1900">
                <a:solidFill>
                  <a:srgbClr val="000000"/>
                </a:solidFill>
                <a:latin typeface="Georgia"/>
              </a:rPr>
              <a:t>Champú Extrasuave, Caspa grasa, Champú Anticaspa-Grasa, </a:t>
            </a: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Champú Antigrasa, Caída capilar, Champú Anticaída, Loción Anticaída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900">
                <a:solidFill>
                  <a:srgbClr val="000000"/>
                </a:solidFill>
                <a:latin typeface="Georgia"/>
              </a:rPr>
              <a:t>-</a:t>
            </a:r>
            <a:r>
              <a:rPr lang="es-ES" sz="1900" u="sng">
                <a:solidFill>
                  <a:srgbClr val="000000"/>
                </a:solidFill>
                <a:latin typeface="Georgia"/>
              </a:rPr>
              <a:t>Solar: </a:t>
            </a:r>
            <a:r>
              <a:rPr lang="es-ES" sz="1900">
                <a:solidFill>
                  <a:srgbClr val="000000"/>
                </a:solidFill>
                <a:latin typeface="Georgia"/>
              </a:rPr>
              <a:t>Fotoprotector Facial SPF 50+ Textura Ligera, Fotoprotector Facial Oil-Free SPF 50+ Tacto Seco, Fotoprotector Facial Color SPF 50+, Muy Alta Protección Corpora, Fotoprotector Loción SPF 50+, Fotoprotector Spray SPF 50+, Alta Protección,  Fotoprotector Transparente Wet Skin SPF 50, Cuidado Después del Sol, Loción Post-Solar, Bronceado, Toallita Autobronceadora, Pulsera Solar</a:t>
            </a:r>
            <a:r>
              <a:rPr lang="es-ES">
                <a:solidFill>
                  <a:srgbClr val="000000"/>
                </a:solidFill>
                <a:latin typeface="Georgia"/>
              </a:rPr>
              <a:t>.</a:t>
            </a:r>
            <a:endParaRPr/>
          </a:p>
        </p:txBody>
      </p:sp>
      <p:pic>
        <p:nvPicPr>
          <p:cNvPr id="131" name="3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16000" y="260640"/>
            <a:ext cx="4104000" cy="213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Dietetica: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Productos dieteticos: 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ERGYPHILUS plus 60cap. (refrigeracion)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COMPOSOR 08 ECHINA COMPLEX-INMUNOSOR 50cc.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5-HIDROXITRIPTOFANO (5-HTP) 90cap.veg.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CURCUMA (95% de curcumina) 60comp.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CN base 120cap.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COLAGENO con MAGNESIO 180comp.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COLAGENO con MAGNESIO polvo 350gr.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ACEITE DE KRILL NKO 180licaps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NUADHA 1000mg. 132cap.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COLAGENO con MAGNESIO 270comp. AMLSPORT</a:t>
            </a:r>
            <a:endParaRPr/>
          </a:p>
        </p:txBody>
      </p:sp>
      <p:pic>
        <p:nvPicPr>
          <p:cNvPr id="134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48000" y="548640"/>
            <a:ext cx="5019480" cy="16560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Puericultura: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Productos de puericultura: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Chupetes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Biberones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Esterilizadores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Otros (productos para lactancia materna, mordedores, juguetes, accesorios para alimentación...)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7" name="3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292000" y="476640"/>
            <a:ext cx="3665880" cy="23853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Ortopedia: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Productos de ortopedia: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Sillas de ruedas plegables.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Andadores para ancianos.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Rodilleras.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Muletas.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Muñequeras.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0" name="3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74120" y="260640"/>
            <a:ext cx="3881520" cy="2304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Colocación de los productos: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Nuestros productos estarán colocados en estanterías.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 </a:t>
            </a:r>
            <a:r>
              <a:rPr lang="es-ES" sz="2800">
                <a:solidFill>
                  <a:srgbClr val="000000"/>
                </a:solidFill>
                <a:latin typeface="Georgia"/>
              </a:rPr>
              <a:t>Tendremos todo lo que es dermatología, capilares, corporales, en la banda izquierda, y en el otro lado colocaremos lo de belleza, perfumería, cosmética y homeopatía.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4000">
                <a:solidFill>
                  <a:srgbClr val="424456"/>
                </a:solidFill>
                <a:latin typeface="Trebuchet MS"/>
              </a:rPr>
              <a:t>El interior de nuestra Parafarmacia.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Nuestra parafarmacia es de forma semilunar, en los que estará llenos de productos ya dichos antes.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La Parafarmacia será de color blanco y gris.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Tendrá varios mostradores para atender a los clientes.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s-ES" sz="2800">
                <a:solidFill>
                  <a:srgbClr val="000000"/>
                </a:solidFill>
                <a:latin typeface="Georgia"/>
              </a:rPr>
              <a:t>Tendremos mostradores que se verán desde la calle, con ofertas o promociones, productos de temporada, etc.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